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1"/>
  </p:notesMasterIdLst>
  <p:sldIdLst>
    <p:sldId id="287" r:id="rId2"/>
    <p:sldId id="280" r:id="rId3"/>
    <p:sldId id="289" r:id="rId4"/>
    <p:sldId id="305" r:id="rId5"/>
    <p:sldId id="291" r:id="rId6"/>
    <p:sldId id="284" r:id="rId7"/>
    <p:sldId id="307" r:id="rId8"/>
    <p:sldId id="292" r:id="rId9"/>
    <p:sldId id="29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36" autoAdjust="0"/>
    <p:restoredTop sz="74532" autoAdjust="0"/>
  </p:normalViewPr>
  <p:slideViewPr>
    <p:cSldViewPr snapToGrid="0">
      <p:cViewPr>
        <p:scale>
          <a:sx n="62" d="100"/>
          <a:sy n="62" d="100"/>
        </p:scale>
        <p:origin x="-852" y="-36"/>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4/6/2019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Hakis is a term used to describe the Algerian Muslims who served in the French army as the auxiliary soldiers during the Algerian war of independence from 1954 to 1962. It applies to a word describing all the Algerian Muslims who supported French in Algeria during the war. Algerian war was one of the brutal conflicts that France has ever engaged in. The conflict left behind great scars. The Harkis is one of the memories of the war. Immediately the Algerian French war broke out, French started recruiting local forces. Several groups were formed with the largest being the Harkis.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Harkis group consisted of young men who understood the topographical nature of Algeria, knew the habits of the Algerians and knew very well the groups they were fighting against.  The French considered recruiting of Harkis as the best tactic to use to deprive the FLN of their potential supporters and defeat them.</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200" kern="1200" dirty="0" smtClean="0">
                <a:solidFill>
                  <a:schemeClr val="tx1"/>
                </a:solidFill>
                <a:latin typeface="+mn-lt"/>
                <a:ea typeface="+mn-ea"/>
                <a:cs typeface="+mn-cs"/>
              </a:rPr>
              <a:t>Many young men joined this group for various reasons with the main one being to provide food and protection to the family. The money being provided by France for those who had joined was modest and could keep the family out of hunger and so many preferred the payment.  Some people joined the group to seek revenge for the act of terror that had been committed against the villages by the FLN. Some joined because of the traditional enmities that existed between the clan and the villages. As a result of the French pressure, many young men opted to join the Harkis group. The France army frequently bullied and threatened the young men into joining the group. The French people compromised the villagers deliberately and hence appeared as collaborators with the villagers. In return, the young men opted to sign up for the group to avoid suffering treason by the FLN. The Harkis group served the France government until 1960 when it was decided that Algeria should be given its independence. </a:t>
            </a:r>
          </a:p>
          <a:p>
            <a:pPr>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200" kern="1200" dirty="0" smtClean="0">
                <a:solidFill>
                  <a:schemeClr val="tx1"/>
                </a:solidFill>
                <a:latin typeface="+mn-lt"/>
                <a:ea typeface="+mn-ea"/>
                <a:cs typeface="+mn-cs"/>
              </a:rPr>
              <a:t>The presence of Harkis in France was an embarrassing reminder of the negative impacts of colonialism. The French were not at ease with the Harkis in their land. In 1961, when France started leaving Algeria, the Harkis group was disbanded and their weapons were taken for the fear that they might turn back and fight them. The French government gave the Harkis group three options. Option one was to sign up for the French forces, option two was to join the local forces which were about to be formed and the last option was to go home with a bonus. Many took the bonus option and went back to their normal lives. Their lives were normal until the Algerian government started hunting them out and killing them. The Harkis group was then considered as traitors in Algeria. Many ran to seek refuge from the French camps, some went to France while others were killed. </a:t>
            </a:r>
          </a:p>
          <a:p>
            <a:pPr>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French government was greatly reluctant in receiving the Harkis in France. The Algerian government did not want anything to do with those who participated in the Harkis group and so their lives were in danger. On the other hand, the French government feared that if they let the group into France, they might form a gang of terrorist in France and so they only allowed a few members to the country. Those who moved to France were not better off than those who remained in Algeria. As those who remained were being subjected to harsh labor including working in the French mines, those in France were the victim of racism. They were treated like prisoners in rural camps. </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life of the Harkis in France was different from the other French citizens.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they were considered Algerians by most French who discriminated against them endlessly. There was no respect for the sacrifice this group of people had made for the French course.  They were locked in intermittent camps and deprived freedom,</a:t>
            </a:r>
            <a:r>
              <a:rPr lang="en-US" sz="1200" kern="1200" baseline="0" dirty="0" smtClean="0">
                <a:solidFill>
                  <a:schemeClr val="tx1"/>
                </a:solidFill>
                <a:latin typeface="+mn-lt"/>
                <a:ea typeface="+mn-ea"/>
                <a:cs typeface="+mn-cs"/>
              </a:rPr>
              <a:t> camps which were </a:t>
            </a:r>
            <a:r>
              <a:rPr lang="en-US" sz="1200" kern="1200" dirty="0" smtClean="0">
                <a:solidFill>
                  <a:schemeClr val="tx1"/>
                </a:solidFill>
                <a:latin typeface="+mn-lt"/>
                <a:ea typeface="+mn-ea"/>
                <a:cs typeface="+mn-cs"/>
              </a:rPr>
              <a:t>run like military camps. There was no freedom of movement and association. They were denied jobs and public utilities.</a:t>
            </a:r>
            <a:r>
              <a:rPr lang="en-US" sz="1200" kern="1200" baseline="0" dirty="0" smtClean="0">
                <a:solidFill>
                  <a:schemeClr val="tx1"/>
                </a:solidFill>
                <a:latin typeface="+mn-lt"/>
                <a:ea typeface="+mn-ea"/>
                <a:cs typeface="+mn-cs"/>
              </a:rPr>
              <a:t> For example, </a:t>
            </a:r>
            <a:r>
              <a:rPr lang="en-US" sz="1200" kern="1200" dirty="0" smtClean="0">
                <a:solidFill>
                  <a:schemeClr val="tx1"/>
                </a:solidFill>
                <a:latin typeface="+mn-lt"/>
                <a:ea typeface="+mn-ea"/>
                <a:cs typeface="+mn-cs"/>
              </a:rPr>
              <a:t>One young Harki boy who had adopted a French name recounted his ordeal as he attempted to secure a job in France. He called an employer and introduced himself using his French name. the employer told him to report for an interview. However, when he reported at the employer’s offices, he was told that there was no job. The employer had seen his race and concluded that he did not deserve a job.</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They were isolated from the other French citizens and denied the right to good jobs. Various testimonies were captured of the Harkis sons and daughters lamenting over the negative reception they had received from the French people, a nation that had promised never to betray them. Some blamed their parents for making a wrong choice of betraying their country Algeria to France which is now mistreating them. They had to adopt the French names to survive in France which later they abolished when things were not working in their ways. As a result, harsh treatments and racism they experienced, Harkis resolved to demonstrate so that their grievances could be heard. The rise in racism against the Harkis brought activism in them. Their population was increasing in France. The political class had seen them as a substantial voting community. Therefore, some politicians began initiatives to the grievances of the Harkis. This led to a positive shift in the treatment they received in France. The conversation about their rights got into the mainstream and people were willing to listen to their grievances and offer solutions.</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After a long time of struggling to fit in the French society and demonstrating, the French government finally attended to the Harkis cries. The political leaders proposed the inclusion of all people living in France into various political parties. This included the Harkis. Financial support was offered to the Harkis families. Training programs were also established to help the Harkis and their families. </a:t>
            </a:r>
          </a:p>
          <a:p>
            <a:r>
              <a:rPr lang="en-US" sz="1200" kern="1200" dirty="0" smtClean="0">
                <a:solidFill>
                  <a:schemeClr val="tx1"/>
                </a:solidFill>
                <a:latin typeface="+mn-lt"/>
                <a:ea typeface="+mn-ea"/>
                <a:cs typeface="+mn-cs"/>
              </a:rPr>
              <a:t>Those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who had</a:t>
            </a:r>
            <a:r>
              <a:rPr lang="en-US" sz="1200" kern="1200" baseline="0" dirty="0" smtClean="0">
                <a:solidFill>
                  <a:schemeClr val="tx1"/>
                </a:solidFill>
                <a:latin typeface="+mn-lt"/>
                <a:ea typeface="+mn-ea"/>
                <a:cs typeface="+mn-cs"/>
              </a:rPr>
              <a:t> been</a:t>
            </a:r>
            <a:r>
              <a:rPr lang="en-US" sz="1200" kern="1200" dirty="0" smtClean="0">
                <a:solidFill>
                  <a:schemeClr val="tx1"/>
                </a:solidFill>
                <a:latin typeface="+mn-lt"/>
                <a:ea typeface="+mn-ea"/>
                <a:cs typeface="+mn-cs"/>
              </a:rPr>
              <a:t> tortured and imprisoned by the FLN because of their loyalty to France were offered pension and medical care services too. They were then accepted to the French community by rewriting the past. Back in Algeria, all the remaining Harkis auxiliary group members were accepted back as Algerian citizens until in 1963 when they asked the French court to consider them as French citizens. </a:t>
            </a:r>
            <a:endParaRPr lang="en-US" dirty="0">
              <a:latin typeface="Constantia" pitchFamily="18" charset="0"/>
            </a:endParaRPr>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4/6/2019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4/6/2019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1544" y="1424418"/>
            <a:ext cx="6004560" cy="2924886"/>
          </a:xfrm>
        </p:spPr>
        <p:txBody>
          <a:bodyPr>
            <a:normAutofit fontScale="90000"/>
          </a:bodyPr>
          <a:lstStyle/>
          <a:p>
            <a:pPr algn="ctr">
              <a:lnSpc>
                <a:spcPct val="200000"/>
              </a:lnSpc>
            </a:pPr>
            <a:r>
              <a:rPr lang="en-US" dirty="0" smtClean="0">
                <a:solidFill>
                  <a:srgbClr val="00B050"/>
                </a:solidFill>
              </a:rPr>
              <a:t>Harkis in France</a:t>
            </a:r>
            <a:br>
              <a:rPr lang="en-US" dirty="0" smtClean="0">
                <a:solidFill>
                  <a:srgbClr val="00B050"/>
                </a:solidFill>
              </a:rPr>
            </a:br>
            <a:r>
              <a:rPr lang="en-US" dirty="0" smtClean="0">
                <a:solidFill>
                  <a:srgbClr val="00B050"/>
                </a:solidFill>
              </a:rPr>
              <a:t>Nawaf Alzahrani</a:t>
            </a:r>
            <a:br>
              <a:rPr lang="en-US" dirty="0" smtClean="0">
                <a:solidFill>
                  <a:srgbClr val="00B050"/>
                </a:solidFill>
              </a:rPr>
            </a:br>
            <a:r>
              <a:rPr lang="en-US" dirty="0" smtClean="0">
                <a:solidFill>
                  <a:srgbClr val="00B050"/>
                </a:solidFill>
              </a:rPr>
              <a:t>Institution: Herve Tchumkam</a:t>
            </a:r>
            <a:br>
              <a:rPr lang="en-US" dirty="0" smtClean="0">
                <a:solidFill>
                  <a:srgbClr val="00B050"/>
                </a:solidFill>
              </a:rPr>
            </a:br>
            <a:r>
              <a:rPr lang="en-US" dirty="0" smtClean="0">
                <a:solidFill>
                  <a:srgbClr val="00B050"/>
                </a:solidFill>
              </a:rPr>
              <a:t/>
            </a:r>
            <a:br>
              <a:rPr lang="en-US" dirty="0" smtClean="0">
                <a:solidFill>
                  <a:srgbClr val="00B050"/>
                </a:solidFill>
              </a:rPr>
            </a:br>
            <a:endParaRPr lang="en-US" dirty="0">
              <a:solidFill>
                <a:srgbClr val="00B050"/>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9315" y="0"/>
            <a:ext cx="5811520" cy="744701"/>
          </a:xfrm>
        </p:spPr>
        <p:txBody>
          <a:bodyPr>
            <a:normAutofit/>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172995" y="939114"/>
            <a:ext cx="11850129" cy="5727157"/>
          </a:xfrm>
        </p:spPr>
        <p:txBody>
          <a:bodyPr>
            <a:noAutofit/>
          </a:bodyPr>
          <a:lstStyle/>
          <a:p>
            <a:pPr marL="0" indent="0">
              <a:lnSpc>
                <a:spcPct val="200000"/>
              </a:lnSpc>
              <a:buFont typeface="Wingdings" pitchFamily="2" charset="2"/>
              <a:buChar char="Ø"/>
            </a:pPr>
            <a:r>
              <a:rPr lang="en-US" sz="2000" dirty="0" smtClean="0">
                <a:latin typeface="Constantia" pitchFamily="18" charset="0"/>
              </a:rPr>
              <a:t>Harkis was a term for Algerian Muslims serving in the French army.</a:t>
            </a:r>
          </a:p>
          <a:p>
            <a:pPr marL="0" indent="0">
              <a:lnSpc>
                <a:spcPct val="200000"/>
              </a:lnSpc>
              <a:buFont typeface="Wingdings" pitchFamily="2" charset="2"/>
              <a:buChar char="Ø"/>
            </a:pPr>
            <a:r>
              <a:rPr lang="en-US" sz="2000" dirty="0" smtClean="0">
                <a:latin typeface="Constantia" pitchFamily="18" charset="0"/>
              </a:rPr>
              <a:t>Auxiliary soldiers during the Algerian war for independence between 1954 and 1962.</a:t>
            </a:r>
          </a:p>
          <a:p>
            <a:pPr marL="0" indent="0">
              <a:lnSpc>
                <a:spcPct val="200000"/>
              </a:lnSpc>
              <a:buFont typeface="Wingdings" pitchFamily="2" charset="2"/>
              <a:buChar char="Ø"/>
            </a:pPr>
            <a:r>
              <a:rPr lang="en-US" sz="2000" dirty="0" smtClean="0">
                <a:latin typeface="Constantia" pitchFamily="18" charset="0"/>
              </a:rPr>
              <a:t>The Algerian war was one of the most brutal that France had ever engaged in.</a:t>
            </a:r>
          </a:p>
          <a:p>
            <a:pPr marL="0" indent="0">
              <a:lnSpc>
                <a:spcPct val="200000"/>
              </a:lnSpc>
              <a:buFont typeface="Wingdings" pitchFamily="2" charset="2"/>
              <a:buChar char="Ø"/>
            </a:pPr>
            <a:r>
              <a:rPr lang="en-US" sz="2000" dirty="0" smtClean="0">
                <a:latin typeface="Constantia" pitchFamily="18" charset="0"/>
              </a:rPr>
              <a:t> The Harkis were one of the memories of the war.</a:t>
            </a:r>
          </a:p>
          <a:p>
            <a:pPr marL="0" indent="0">
              <a:lnSpc>
                <a:spcPct val="200000"/>
              </a:lnSpc>
              <a:buFont typeface="Wingdings" pitchFamily="2" charset="2"/>
              <a:buChar char="Ø"/>
            </a:pPr>
            <a:r>
              <a:rPr lang="en-US" sz="2000" dirty="0" smtClean="0">
                <a:latin typeface="Constantia" pitchFamily="18" charset="0"/>
              </a:rPr>
              <a:t>They were the locals who were recruited when the war broke out.</a:t>
            </a:r>
          </a:p>
          <a:p>
            <a:pPr marL="0" indent="0">
              <a:lnSpc>
                <a:spcPct val="200000"/>
              </a:lnSpc>
              <a:buFont typeface="Wingdings" pitchFamily="2" charset="2"/>
              <a:buChar char="Ø"/>
            </a:pPr>
            <a:r>
              <a:rPr lang="en-US" sz="2000" dirty="0" smtClean="0">
                <a:latin typeface="Constantia" pitchFamily="18" charset="0"/>
              </a:rPr>
              <a:t>Consisted of young men who understood the topographical nature of Algeria.</a:t>
            </a:r>
          </a:p>
          <a:p>
            <a:pPr marL="0" indent="0">
              <a:lnSpc>
                <a:spcPct val="200000"/>
              </a:lnSpc>
              <a:buFont typeface="Wingdings" pitchFamily="2" charset="2"/>
              <a:buChar char="Ø"/>
            </a:pPr>
            <a:r>
              <a:rPr lang="en-US" sz="2000" dirty="0" smtClean="0">
                <a:latin typeface="Constantia" pitchFamily="18" charset="0"/>
              </a:rPr>
              <a:t>Best tactic to deprive the FLN of their potential supporters and defeat them.</a:t>
            </a:r>
          </a:p>
          <a:p>
            <a:pPr marL="0" indent="0">
              <a:lnSpc>
                <a:spcPct val="200000"/>
              </a:lnSpc>
              <a:buFont typeface="Wingdings" pitchFamily="2" charset="2"/>
              <a:buChar char="Ø"/>
            </a:pPr>
            <a:endParaRPr lang="en-US" sz="2000" dirty="0" smtClean="0">
              <a:latin typeface="Constantia" pitchFamily="18" charset="0"/>
            </a:endParaRPr>
          </a:p>
          <a:p>
            <a:pPr marL="0" indent="0">
              <a:lnSpc>
                <a:spcPct val="200000"/>
              </a:lnSpc>
              <a:buFont typeface="Wingdings" pitchFamily="2" charset="2"/>
              <a:buChar char="Ø"/>
            </a:pPr>
            <a:endParaRPr lang="en-US" sz="2000" dirty="0" smtClean="0">
              <a:latin typeface="Constantia" pitchFamily="18" charset="0"/>
            </a:endParaRPr>
          </a:p>
          <a:p>
            <a:pPr marL="0" indent="0">
              <a:lnSpc>
                <a:spcPct val="200000"/>
              </a:lnSpc>
              <a:buFont typeface="Wingdings" pitchFamily="2" charset="2"/>
              <a:buChar char="Ø"/>
            </a:pPr>
            <a:endParaRPr lang="en-US" sz="2000" dirty="0" smtClean="0">
              <a:latin typeface="Constantia" pitchFamily="18" charset="0"/>
            </a:endParaRPr>
          </a:p>
          <a:p>
            <a:pPr marL="0" indent="0">
              <a:lnSpc>
                <a:spcPct val="200000"/>
              </a:lnSpc>
              <a:buNone/>
            </a:pPr>
            <a:endParaRPr lang="en-US" sz="2000" dirty="0" smtClean="0">
              <a:latin typeface="Constantia" pitchFamily="18" charset="0"/>
            </a:endParaRPr>
          </a:p>
          <a:p>
            <a:pPr marL="0" indent="0">
              <a:lnSpc>
                <a:spcPct val="200000"/>
              </a:lnSpc>
              <a:buNone/>
            </a:pPr>
            <a:endParaRPr lang="en-US" sz="2000" dirty="0" smtClean="0">
              <a:latin typeface="Constantia" pitchFamily="18" charset="0"/>
            </a:endParaRPr>
          </a:p>
        </p:txBody>
      </p:sp>
    </p:spTree>
    <p:extLst>
      <p:ext uri="{BB962C8B-B14F-4D97-AF65-F5344CB8AC3E}">
        <p14:creationId xmlns:p14="http://schemas.microsoft.com/office/powerpoint/2010/main" val="109758823"/>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8960" y="193040"/>
            <a:ext cx="7404562" cy="833120"/>
          </a:xfrm>
        </p:spPr>
        <p:txBody>
          <a:bodyPr>
            <a:normAutofit fontScale="90000"/>
          </a:bodyPr>
          <a:lstStyle/>
          <a:p>
            <a:pPr algn="ctr"/>
            <a:r>
              <a:rPr lang="en-US" dirty="0" smtClean="0">
                <a:solidFill>
                  <a:srgbClr val="00B050"/>
                </a:solidFill>
              </a:rPr>
              <a:t>Why people joined Harkis</a:t>
            </a:r>
            <a:r>
              <a:rPr lang="en-US" dirty="0" smtClean="0"/>
              <a:t/>
            </a:r>
            <a:br>
              <a:rPr lang="en-US" dirty="0" smtClean="0"/>
            </a:br>
            <a:endParaRPr lang="en-US" dirty="0"/>
          </a:p>
        </p:txBody>
      </p:sp>
      <p:sp>
        <p:nvSpPr>
          <p:cNvPr id="3" name="Content Placeholder 2"/>
          <p:cNvSpPr>
            <a:spLocks noGrp="1"/>
          </p:cNvSpPr>
          <p:nvPr>
            <p:ph idx="1"/>
          </p:nvPr>
        </p:nvSpPr>
        <p:spPr>
          <a:xfrm>
            <a:off x="294640" y="864974"/>
            <a:ext cx="11562080" cy="5860948"/>
          </a:xfrm>
        </p:spPr>
        <p:txBody>
          <a:bodyPr>
            <a:normAutofit/>
          </a:bodyPr>
          <a:lstStyle/>
          <a:p>
            <a:pPr>
              <a:lnSpc>
                <a:spcPct val="200000"/>
              </a:lnSpc>
              <a:buFont typeface="Wingdings" pitchFamily="2" charset="2"/>
              <a:buChar char="Ø"/>
            </a:pPr>
            <a:r>
              <a:rPr lang="en-US" sz="2000" dirty="0" smtClean="0">
                <a:latin typeface="Constantia" pitchFamily="18" charset="0"/>
              </a:rPr>
              <a:t>Various reasons made young men to join the Harki group.</a:t>
            </a:r>
          </a:p>
          <a:p>
            <a:pPr>
              <a:lnSpc>
                <a:spcPct val="200000"/>
              </a:lnSpc>
              <a:buFont typeface="Wingdings" pitchFamily="2" charset="2"/>
              <a:buChar char="Ø"/>
            </a:pPr>
            <a:r>
              <a:rPr lang="en-US" sz="2000" dirty="0" smtClean="0">
                <a:latin typeface="Constantia" pitchFamily="18" charset="0"/>
              </a:rPr>
              <a:t>Main reason being to provide food and protection to the family.</a:t>
            </a:r>
          </a:p>
          <a:p>
            <a:pPr>
              <a:lnSpc>
                <a:spcPct val="200000"/>
              </a:lnSpc>
              <a:buFont typeface="Wingdings" pitchFamily="2" charset="2"/>
              <a:buChar char="Ø"/>
            </a:pPr>
            <a:r>
              <a:rPr lang="en-US" sz="2000" dirty="0" smtClean="0">
                <a:latin typeface="Constantia" pitchFamily="18" charset="0"/>
              </a:rPr>
              <a:t>Others joined the group to seek.</a:t>
            </a:r>
          </a:p>
          <a:p>
            <a:pPr>
              <a:lnSpc>
                <a:spcPct val="200000"/>
              </a:lnSpc>
              <a:buFont typeface="Wingdings" pitchFamily="2" charset="2"/>
              <a:buChar char="Ø"/>
            </a:pPr>
            <a:r>
              <a:rPr lang="en-US" sz="2000" dirty="0" smtClean="0">
                <a:latin typeface="Constantia" pitchFamily="18" charset="0"/>
              </a:rPr>
              <a:t>Some joined because of the traditional enmities that existed between the clan and the villages.</a:t>
            </a:r>
          </a:p>
          <a:p>
            <a:pPr>
              <a:lnSpc>
                <a:spcPct val="200000"/>
              </a:lnSpc>
              <a:buFont typeface="Wingdings" pitchFamily="2" charset="2"/>
              <a:buChar char="Ø"/>
            </a:pPr>
            <a:r>
              <a:rPr lang="en-US" sz="2000" dirty="0" smtClean="0">
                <a:latin typeface="Constantia" pitchFamily="18" charset="0"/>
              </a:rPr>
              <a:t>The France army frequently bullied and threatened the young men into joining the group.</a:t>
            </a:r>
          </a:p>
          <a:p>
            <a:pPr>
              <a:lnSpc>
                <a:spcPct val="200000"/>
              </a:lnSpc>
              <a:buFont typeface="Wingdings" pitchFamily="2" charset="2"/>
              <a:buChar char="Ø"/>
            </a:pPr>
            <a:r>
              <a:rPr lang="en-US" sz="2000" dirty="0" smtClean="0">
                <a:latin typeface="Constantia" pitchFamily="18" charset="0"/>
              </a:rPr>
              <a:t>The French people compromised the villagers deliberately and hence appeared as collaborators with the villagers</a:t>
            </a:r>
          </a:p>
          <a:p>
            <a:pPr>
              <a:lnSpc>
                <a:spcPct val="200000"/>
              </a:lnSpc>
              <a:buFont typeface="Wingdings" pitchFamily="2" charset="2"/>
              <a:buChar char="Ø"/>
            </a:pPr>
            <a:r>
              <a:rPr lang="en-US" sz="2000" dirty="0" smtClean="0">
                <a:latin typeface="Constantia" pitchFamily="18" charset="0"/>
              </a:rPr>
              <a:t>The young men opted to sign up for the group to avoid suffering treason by the FLN.</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1966" y="287383"/>
            <a:ext cx="8138159" cy="627017"/>
          </a:xfrm>
        </p:spPr>
        <p:txBody>
          <a:bodyPr>
            <a:normAutofit fontScale="90000"/>
          </a:bodyPr>
          <a:lstStyle/>
          <a:p>
            <a:pPr algn="ctr"/>
            <a:r>
              <a:rPr lang="en-US" dirty="0" smtClean="0">
                <a:solidFill>
                  <a:srgbClr val="00B050"/>
                </a:solidFill>
              </a:rPr>
              <a:t>Impacts of The Harkis Group</a:t>
            </a:r>
          </a:p>
        </p:txBody>
      </p:sp>
      <p:sp>
        <p:nvSpPr>
          <p:cNvPr id="3" name="Content Placeholder 2"/>
          <p:cNvSpPr>
            <a:spLocks noGrp="1"/>
          </p:cNvSpPr>
          <p:nvPr>
            <p:ph idx="1"/>
          </p:nvPr>
        </p:nvSpPr>
        <p:spPr>
          <a:xfrm>
            <a:off x="199355" y="1005840"/>
            <a:ext cx="11521440" cy="5852160"/>
          </a:xfrm>
        </p:spPr>
        <p:txBody>
          <a:bodyPr>
            <a:normAutofit lnSpcReduction="10000"/>
          </a:bodyPr>
          <a:lstStyle/>
          <a:p>
            <a:pPr>
              <a:lnSpc>
                <a:spcPct val="200000"/>
              </a:lnSpc>
              <a:buFont typeface="Wingdings" pitchFamily="2" charset="2"/>
              <a:buChar char="Ø"/>
            </a:pPr>
            <a:r>
              <a:rPr lang="en-US" sz="2000" dirty="0" smtClean="0">
                <a:latin typeface="Constantia" pitchFamily="18" charset="0"/>
              </a:rPr>
              <a:t>In 1961, when France started leaving Algeria, the Harkis group was disbanded and their weapons were taken for the fear that they might turn back and fight them. </a:t>
            </a:r>
          </a:p>
          <a:p>
            <a:pPr>
              <a:lnSpc>
                <a:spcPct val="200000"/>
              </a:lnSpc>
              <a:buFont typeface="Wingdings" pitchFamily="2" charset="2"/>
              <a:buChar char="Ø"/>
            </a:pPr>
            <a:r>
              <a:rPr lang="en-US" sz="2000" dirty="0" smtClean="0">
                <a:latin typeface="Constantia" pitchFamily="18" charset="0"/>
              </a:rPr>
              <a:t>The French government gave the Harkis three alternatives:</a:t>
            </a:r>
          </a:p>
          <a:p>
            <a:pPr lvl="2">
              <a:lnSpc>
                <a:spcPct val="200000"/>
              </a:lnSpc>
              <a:buFont typeface="Wingdings" pitchFamily="2" charset="2"/>
              <a:buChar char="v"/>
            </a:pPr>
            <a:r>
              <a:rPr lang="en-US" sz="1600" dirty="0" smtClean="0">
                <a:latin typeface="Constantia" pitchFamily="18" charset="0"/>
              </a:rPr>
              <a:t>to sign up for the French forces</a:t>
            </a:r>
          </a:p>
          <a:p>
            <a:pPr lvl="2">
              <a:lnSpc>
                <a:spcPct val="200000"/>
              </a:lnSpc>
              <a:buFont typeface="Wingdings" pitchFamily="2" charset="2"/>
              <a:buChar char="v"/>
            </a:pPr>
            <a:r>
              <a:rPr lang="en-US" sz="1600" dirty="0" smtClean="0">
                <a:latin typeface="Constantia" pitchFamily="18" charset="0"/>
              </a:rPr>
              <a:t>to join the local forces which were about to be formed</a:t>
            </a:r>
          </a:p>
          <a:p>
            <a:pPr lvl="2">
              <a:lnSpc>
                <a:spcPct val="200000"/>
              </a:lnSpc>
              <a:buFont typeface="Wingdings" pitchFamily="2" charset="2"/>
              <a:buChar char="v"/>
            </a:pPr>
            <a:r>
              <a:rPr lang="en-US" sz="1600" dirty="0" smtClean="0">
                <a:latin typeface="Constantia" pitchFamily="18" charset="0"/>
              </a:rPr>
              <a:t>to go home with a bonus. </a:t>
            </a:r>
          </a:p>
          <a:p>
            <a:pPr>
              <a:lnSpc>
                <a:spcPct val="200000"/>
              </a:lnSpc>
              <a:buFont typeface="Wingdings" pitchFamily="2" charset="2"/>
              <a:buChar char="Ø"/>
            </a:pPr>
            <a:r>
              <a:rPr lang="en-US" sz="2000" dirty="0" smtClean="0">
                <a:latin typeface="Constantia" pitchFamily="18" charset="0"/>
              </a:rPr>
              <a:t>Many took the bonus option and went back to their normal lives.</a:t>
            </a:r>
          </a:p>
          <a:p>
            <a:pPr>
              <a:lnSpc>
                <a:spcPct val="200000"/>
              </a:lnSpc>
              <a:buFont typeface="Wingdings" pitchFamily="2" charset="2"/>
              <a:buChar char="Ø"/>
            </a:pPr>
            <a:r>
              <a:rPr lang="en-US" sz="2000" dirty="0" smtClean="0">
                <a:latin typeface="Constantia" pitchFamily="18" charset="0"/>
              </a:rPr>
              <a:t>Later, Algerian government started hunting them out and killing them, as they were viewed as traitors in Algeria.</a:t>
            </a: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614" y="284480"/>
            <a:ext cx="9711992" cy="670560"/>
          </a:xfrm>
        </p:spPr>
        <p:txBody>
          <a:bodyPr>
            <a:normAutofit/>
          </a:bodyPr>
          <a:lstStyle/>
          <a:p>
            <a:pPr algn="ctr"/>
            <a:r>
              <a:rPr lang="en-US" dirty="0" smtClean="0">
                <a:solidFill>
                  <a:srgbClr val="00B050"/>
                </a:solidFill>
              </a:rPr>
              <a:t>Impacts of The Harkis Group Cont…</a:t>
            </a:r>
            <a:endParaRPr lang="en-US" dirty="0">
              <a:solidFill>
                <a:srgbClr val="00B050"/>
              </a:solidFill>
            </a:endParaRPr>
          </a:p>
        </p:txBody>
      </p:sp>
      <p:sp>
        <p:nvSpPr>
          <p:cNvPr id="3" name="Content Placeholder 2"/>
          <p:cNvSpPr>
            <a:spLocks noGrp="1"/>
          </p:cNvSpPr>
          <p:nvPr>
            <p:ph idx="1"/>
          </p:nvPr>
        </p:nvSpPr>
        <p:spPr>
          <a:xfrm>
            <a:off x="247135" y="901338"/>
            <a:ext cx="11677135" cy="5702662"/>
          </a:xfrm>
        </p:spPr>
        <p:txBody>
          <a:bodyPr>
            <a:normAutofit/>
          </a:bodyPr>
          <a:lstStyle/>
          <a:p>
            <a:pPr indent="0">
              <a:lnSpc>
                <a:spcPct val="200000"/>
              </a:lnSpc>
              <a:buFont typeface="Wingdings" pitchFamily="2" charset="2"/>
              <a:buChar char="Ø"/>
            </a:pPr>
            <a:r>
              <a:rPr lang="en-US" sz="2000" dirty="0" smtClean="0">
                <a:latin typeface="Constantia" pitchFamily="18" charset="0"/>
              </a:rPr>
              <a:t>The French government did not want the Harkis in France.</a:t>
            </a:r>
          </a:p>
          <a:p>
            <a:pPr indent="0">
              <a:lnSpc>
                <a:spcPct val="200000"/>
              </a:lnSpc>
              <a:buFont typeface="Wingdings" pitchFamily="2" charset="2"/>
              <a:buChar char="Ø"/>
            </a:pPr>
            <a:r>
              <a:rPr lang="en-US" sz="2000" dirty="0" smtClean="0">
                <a:latin typeface="Constantia" pitchFamily="18" charset="0"/>
              </a:rPr>
              <a:t>The Algerian government also did not want them.</a:t>
            </a:r>
          </a:p>
          <a:p>
            <a:pPr indent="0">
              <a:lnSpc>
                <a:spcPct val="200000"/>
              </a:lnSpc>
              <a:buFont typeface="Wingdings" pitchFamily="2" charset="2"/>
              <a:buChar char="Ø"/>
            </a:pPr>
            <a:r>
              <a:rPr lang="en-US" sz="2000" dirty="0" smtClean="0">
                <a:latin typeface="Constantia" pitchFamily="18" charset="0"/>
              </a:rPr>
              <a:t>Their lives were therefore endangered.</a:t>
            </a:r>
          </a:p>
          <a:p>
            <a:pPr indent="0">
              <a:lnSpc>
                <a:spcPct val="200000"/>
              </a:lnSpc>
              <a:buFont typeface="Wingdings" pitchFamily="2" charset="2"/>
              <a:buChar char="Ø"/>
            </a:pPr>
            <a:r>
              <a:rPr lang="en-US" sz="2000" dirty="0" smtClean="0">
                <a:latin typeface="Constantia" pitchFamily="18" charset="0"/>
              </a:rPr>
              <a:t>French government feared that the Harkis could form a terror group in France.</a:t>
            </a:r>
          </a:p>
          <a:p>
            <a:pPr indent="0">
              <a:lnSpc>
                <a:spcPct val="200000"/>
              </a:lnSpc>
              <a:buFont typeface="Wingdings" pitchFamily="2" charset="2"/>
              <a:buChar char="Ø"/>
            </a:pPr>
            <a:r>
              <a:rPr lang="en-US" sz="2000" dirty="0" smtClean="0">
                <a:latin typeface="Constantia" pitchFamily="18" charset="0"/>
              </a:rPr>
              <a:t>They experienced racism and hard labor in France.</a:t>
            </a:r>
          </a:p>
          <a:p>
            <a:pPr indent="0">
              <a:lnSpc>
                <a:spcPct val="200000"/>
              </a:lnSpc>
              <a:buFont typeface="Wingdings" pitchFamily="2" charset="2"/>
              <a:buChar char="Ø"/>
            </a:pPr>
            <a:r>
              <a:rPr lang="en-US" sz="2000" dirty="0" smtClean="0">
                <a:latin typeface="Constantia" pitchFamily="18" charset="0"/>
              </a:rPr>
              <a:t>They were treated like prisoners in rural camps.</a:t>
            </a:r>
          </a:p>
          <a:p>
            <a:pPr indent="0">
              <a:lnSpc>
                <a:spcPct val="200000"/>
              </a:lnSpc>
              <a:buFont typeface="Wingdings" pitchFamily="2" charset="2"/>
              <a:buChar char="Ø"/>
            </a:pPr>
            <a:r>
              <a:rPr lang="en-US" sz="2000" dirty="0" smtClean="0">
                <a:latin typeface="Constantia" pitchFamily="18" charset="0"/>
              </a:rPr>
              <a:t>Those who had remained in Algeria were no better.</a:t>
            </a:r>
          </a:p>
          <a:p>
            <a:pPr indent="0">
              <a:lnSpc>
                <a:spcPct val="200000"/>
              </a:lnSpc>
              <a:buFont typeface="Wingdings" pitchFamily="2" charset="2"/>
              <a:buChar char="Ø"/>
            </a:pPr>
            <a:endParaRPr lang="en-US" sz="2000" dirty="0" smtClean="0">
              <a:latin typeface="Constantia" pitchFamily="18" charset="0"/>
            </a:endParaRPr>
          </a:p>
          <a:p>
            <a:pPr indent="0">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2954" y="191588"/>
            <a:ext cx="7842738" cy="951412"/>
          </a:xfrm>
        </p:spPr>
        <p:txBody>
          <a:bodyPr>
            <a:normAutofit/>
          </a:bodyPr>
          <a:lstStyle/>
          <a:p>
            <a:pPr algn="ctr"/>
            <a:r>
              <a:rPr lang="en-US" dirty="0" smtClean="0">
                <a:solidFill>
                  <a:srgbClr val="00B050"/>
                </a:solidFill>
              </a:rPr>
              <a:t>Impacts of The Harkis Group Cont…</a:t>
            </a:r>
            <a:endParaRPr lang="en-US" dirty="0">
              <a:solidFill>
                <a:srgbClr val="00B050"/>
              </a:solidFill>
            </a:endParaRPr>
          </a:p>
        </p:txBody>
      </p:sp>
      <p:sp>
        <p:nvSpPr>
          <p:cNvPr id="3" name="Content Placeholder 2"/>
          <p:cNvSpPr>
            <a:spLocks noGrp="1"/>
          </p:cNvSpPr>
          <p:nvPr>
            <p:ph idx="1"/>
          </p:nvPr>
        </p:nvSpPr>
        <p:spPr>
          <a:xfrm>
            <a:off x="160638" y="1160584"/>
            <a:ext cx="11862486" cy="5527599"/>
          </a:xfrm>
        </p:spPr>
        <p:txBody>
          <a:bodyPr>
            <a:noAutofit/>
          </a:bodyPr>
          <a:lstStyle/>
          <a:p>
            <a:pPr marL="514350" indent="-514350">
              <a:lnSpc>
                <a:spcPct val="200000"/>
              </a:lnSpc>
              <a:buFont typeface="Wingdings" pitchFamily="2" charset="2"/>
              <a:buChar char="Ø"/>
            </a:pPr>
            <a:r>
              <a:rPr lang="en-US" sz="2000" dirty="0" smtClean="0">
                <a:latin typeface="Constantia" pitchFamily="18" charset="0"/>
              </a:rPr>
              <a:t>There was no respect for the sacrifice this group of people had made for the French course. </a:t>
            </a:r>
          </a:p>
          <a:p>
            <a:pPr marL="514350" indent="-514350">
              <a:lnSpc>
                <a:spcPct val="200000"/>
              </a:lnSpc>
              <a:buFont typeface="Wingdings" pitchFamily="2" charset="2"/>
              <a:buChar char="Ø"/>
            </a:pPr>
            <a:r>
              <a:rPr lang="en-US" sz="2000" dirty="0" smtClean="0">
                <a:latin typeface="Constantia" pitchFamily="18" charset="0"/>
              </a:rPr>
              <a:t>They were locked in intermittent camps and deprived freedom. </a:t>
            </a:r>
          </a:p>
          <a:p>
            <a:pPr marL="514350" indent="-514350">
              <a:lnSpc>
                <a:spcPct val="200000"/>
              </a:lnSpc>
              <a:buFont typeface="Wingdings" pitchFamily="2" charset="2"/>
              <a:buChar char="Ø"/>
            </a:pPr>
            <a:r>
              <a:rPr lang="en-US" sz="2000" dirty="0" smtClean="0">
                <a:latin typeface="Constantia" pitchFamily="18" charset="0"/>
              </a:rPr>
              <a:t>These camps were run like military camps. </a:t>
            </a:r>
          </a:p>
          <a:p>
            <a:pPr marL="514350" indent="-514350">
              <a:lnSpc>
                <a:spcPct val="200000"/>
              </a:lnSpc>
              <a:buFont typeface="Wingdings" pitchFamily="2" charset="2"/>
              <a:buChar char="Ø"/>
            </a:pPr>
            <a:r>
              <a:rPr lang="en-US" sz="2000" dirty="0" smtClean="0">
                <a:latin typeface="Constantia" pitchFamily="18" charset="0"/>
              </a:rPr>
              <a:t>They were also denied jobs and public utilities.</a:t>
            </a:r>
          </a:p>
          <a:p>
            <a:pPr marL="514350" indent="-514350">
              <a:lnSpc>
                <a:spcPct val="150000"/>
              </a:lnSpc>
              <a:buFont typeface="Wingdings" pitchFamily="2" charset="2"/>
              <a:buChar char="Ø"/>
            </a:pPr>
            <a:endParaRPr lang="en-US" sz="2000" dirty="0" smtClean="0">
              <a:latin typeface="Constantia" pitchFamily="18" charset="0"/>
            </a:endParaRPr>
          </a:p>
          <a:p>
            <a:pPr marL="514350" indent="-514350">
              <a:lnSpc>
                <a:spcPct val="150000"/>
              </a:lnSpc>
              <a:buFont typeface="Wingdings" pitchFamily="2" charset="2"/>
              <a:buChar char="Ø"/>
            </a:pPr>
            <a:endParaRPr lang="en-US" sz="2200" dirty="0" smtClean="0">
              <a:latin typeface="Constantia" pitchFamily="18" charset="0"/>
            </a:endParaRPr>
          </a:p>
        </p:txBody>
      </p:sp>
    </p:spTree>
    <p:extLst>
      <p:ext uri="{BB962C8B-B14F-4D97-AF65-F5344CB8AC3E}">
        <p14:creationId xmlns:p14="http://schemas.microsoft.com/office/powerpoint/2010/main" val="3339811692"/>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8508" y="263769"/>
            <a:ext cx="8025494" cy="1072662"/>
          </a:xfrm>
        </p:spPr>
        <p:txBody>
          <a:bodyPr>
            <a:normAutofit/>
          </a:bodyPr>
          <a:lstStyle/>
          <a:p>
            <a:pPr algn="ctr"/>
            <a:r>
              <a:rPr lang="en-US" dirty="0" smtClean="0">
                <a:solidFill>
                  <a:srgbClr val="00B050"/>
                </a:solidFill>
              </a:rPr>
              <a:t>Impacts of The Harkis Group Cont…</a:t>
            </a:r>
          </a:p>
        </p:txBody>
      </p:sp>
      <p:sp>
        <p:nvSpPr>
          <p:cNvPr id="3" name="Content Placeholder 2"/>
          <p:cNvSpPr>
            <a:spLocks noGrp="1"/>
          </p:cNvSpPr>
          <p:nvPr>
            <p:ph idx="1"/>
          </p:nvPr>
        </p:nvSpPr>
        <p:spPr>
          <a:xfrm>
            <a:off x="263769" y="926757"/>
            <a:ext cx="11711353" cy="5702643"/>
          </a:xfrm>
        </p:spPr>
        <p:txBody>
          <a:bodyPr>
            <a:normAutofit fontScale="92500"/>
          </a:bodyPr>
          <a:lstStyle/>
          <a:p>
            <a:pPr>
              <a:lnSpc>
                <a:spcPct val="200000"/>
              </a:lnSpc>
              <a:buFont typeface="Wingdings" pitchFamily="2" charset="2"/>
              <a:buChar char="Ø"/>
            </a:pPr>
            <a:r>
              <a:rPr lang="en-US" sz="2000" dirty="0" smtClean="0">
                <a:latin typeface="Constantia" pitchFamily="18" charset="0"/>
              </a:rPr>
              <a:t>Various testimonies from Harkis’ children lamenting over the negative reception.</a:t>
            </a:r>
          </a:p>
          <a:p>
            <a:pPr>
              <a:lnSpc>
                <a:spcPct val="200000"/>
              </a:lnSpc>
              <a:buFont typeface="Wingdings" pitchFamily="2" charset="2"/>
              <a:buChar char="Ø"/>
            </a:pPr>
            <a:r>
              <a:rPr lang="en-US" sz="2000" dirty="0" smtClean="0">
                <a:latin typeface="Constantia" pitchFamily="18" charset="0"/>
              </a:rPr>
              <a:t>They blamed their parents for making a wrong choice; betraying Algeria their mother country.</a:t>
            </a:r>
          </a:p>
          <a:p>
            <a:pPr>
              <a:lnSpc>
                <a:spcPct val="200000"/>
              </a:lnSpc>
              <a:buFont typeface="Wingdings" pitchFamily="2" charset="2"/>
              <a:buChar char="Ø"/>
            </a:pPr>
            <a:r>
              <a:rPr lang="en-US" sz="2000" dirty="0" smtClean="0">
                <a:latin typeface="Constantia" pitchFamily="18" charset="0"/>
              </a:rPr>
              <a:t>They had to adopt the French names to survive in France.</a:t>
            </a:r>
          </a:p>
          <a:p>
            <a:pPr>
              <a:lnSpc>
                <a:spcPct val="200000"/>
              </a:lnSpc>
              <a:buFont typeface="Wingdings" pitchFamily="2" charset="2"/>
              <a:buChar char="Ø"/>
            </a:pPr>
            <a:r>
              <a:rPr lang="en-US" sz="2000" dirty="0" smtClean="0">
                <a:latin typeface="Constantia" pitchFamily="18" charset="0"/>
              </a:rPr>
              <a:t>Resolve to demonstrate so that their grievances could be heard.</a:t>
            </a:r>
          </a:p>
          <a:p>
            <a:pPr>
              <a:lnSpc>
                <a:spcPct val="200000"/>
              </a:lnSpc>
              <a:buFont typeface="Wingdings" pitchFamily="2" charset="2"/>
              <a:buChar char="Ø"/>
            </a:pPr>
            <a:r>
              <a:rPr lang="en-US" sz="2000" dirty="0" smtClean="0">
                <a:latin typeface="Constantia" pitchFamily="18" charset="0"/>
              </a:rPr>
              <a:t>Their population was increasing in France.</a:t>
            </a:r>
          </a:p>
          <a:p>
            <a:pPr>
              <a:lnSpc>
                <a:spcPct val="200000"/>
              </a:lnSpc>
              <a:buFont typeface="Wingdings" pitchFamily="2" charset="2"/>
              <a:buChar char="Ø"/>
            </a:pPr>
            <a:r>
              <a:rPr lang="en-US" sz="2000" dirty="0" smtClean="0">
                <a:latin typeface="Constantia" pitchFamily="18" charset="0"/>
              </a:rPr>
              <a:t>The political class had seen them as a substantial voting community. </a:t>
            </a:r>
          </a:p>
          <a:p>
            <a:pPr>
              <a:lnSpc>
                <a:spcPct val="200000"/>
              </a:lnSpc>
              <a:buFont typeface="Wingdings" pitchFamily="2" charset="2"/>
              <a:buChar char="Ø"/>
            </a:pPr>
            <a:r>
              <a:rPr lang="en-US" sz="2000" dirty="0" smtClean="0">
                <a:latin typeface="Constantia" pitchFamily="18" charset="0"/>
              </a:rPr>
              <a:t>This led to a positive shift in the treatment they received in France.</a:t>
            </a:r>
          </a:p>
          <a:p>
            <a:pPr>
              <a:lnSpc>
                <a:spcPct val="200000"/>
              </a:lnSpc>
              <a:buFont typeface="Wingdings" pitchFamily="2" charset="2"/>
              <a:buChar char="Ø"/>
            </a:pPr>
            <a:r>
              <a:rPr lang="en-US" sz="2000" dirty="0" smtClean="0">
                <a:latin typeface="Constantia" pitchFamily="18" charset="0"/>
              </a:rPr>
              <a:t>They newly formed French government was now </a:t>
            </a:r>
            <a:r>
              <a:rPr lang="en-US" sz="2200" dirty="0" smtClean="0">
                <a:latin typeface="Constantia" pitchFamily="18" charset="0"/>
              </a:rPr>
              <a:t>willing to listen to their grievances and offer solutions.</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2857" y="243840"/>
            <a:ext cx="9535885" cy="539931"/>
          </a:xfrm>
        </p:spPr>
        <p:txBody>
          <a:bodyPr>
            <a:normAutofit fontScale="90000"/>
          </a:bodyPr>
          <a:lstStyle/>
          <a:p>
            <a:pPr algn="ctr"/>
            <a:r>
              <a:rPr lang="en-US" dirty="0" smtClean="0">
                <a:solidFill>
                  <a:srgbClr val="00B050"/>
                </a:solidFill>
              </a:rPr>
              <a:t>Honoring the Harkis Auxiliary Groups</a:t>
            </a:r>
          </a:p>
        </p:txBody>
      </p:sp>
      <p:sp>
        <p:nvSpPr>
          <p:cNvPr id="3" name="Content Placeholder 2"/>
          <p:cNvSpPr>
            <a:spLocks noGrp="1"/>
          </p:cNvSpPr>
          <p:nvPr>
            <p:ph idx="1"/>
          </p:nvPr>
        </p:nvSpPr>
        <p:spPr>
          <a:xfrm>
            <a:off x="677334" y="833120"/>
            <a:ext cx="11514666" cy="5811519"/>
          </a:xfrm>
        </p:spPr>
        <p:txBody>
          <a:bodyPr>
            <a:normAutofit/>
          </a:bodyPr>
          <a:lstStyle/>
          <a:p>
            <a:pPr marL="514350" indent="0">
              <a:lnSpc>
                <a:spcPct val="200000"/>
              </a:lnSpc>
              <a:buFont typeface="Wingdings" pitchFamily="2" charset="2"/>
              <a:buChar char="Ø"/>
            </a:pPr>
            <a:r>
              <a:rPr lang="en-US" sz="2000" dirty="0" smtClean="0">
                <a:solidFill>
                  <a:schemeClr val="tx1"/>
                </a:solidFill>
                <a:latin typeface="Constantia" pitchFamily="18" charset="0"/>
              </a:rPr>
              <a:t>The French government finally attended to the Harkis cries.</a:t>
            </a:r>
          </a:p>
          <a:p>
            <a:pPr marL="514350" indent="0">
              <a:lnSpc>
                <a:spcPct val="200000"/>
              </a:lnSpc>
              <a:buFont typeface="Wingdings" pitchFamily="2" charset="2"/>
              <a:buChar char="Ø"/>
            </a:pPr>
            <a:r>
              <a:rPr lang="en-US" sz="2000" dirty="0" smtClean="0">
                <a:solidFill>
                  <a:schemeClr val="tx1"/>
                </a:solidFill>
                <a:latin typeface="Constantia" pitchFamily="18" charset="0"/>
              </a:rPr>
              <a:t>After years of discrimination and mistreatment.</a:t>
            </a:r>
          </a:p>
          <a:p>
            <a:pPr marL="514350" indent="0">
              <a:lnSpc>
                <a:spcPct val="200000"/>
              </a:lnSpc>
              <a:buFont typeface="Wingdings" pitchFamily="2" charset="2"/>
              <a:buChar char="Ø"/>
            </a:pPr>
            <a:r>
              <a:rPr lang="en-US" sz="2000" dirty="0" smtClean="0">
                <a:solidFill>
                  <a:schemeClr val="tx1"/>
                </a:solidFill>
                <a:latin typeface="Constantia" pitchFamily="18" charset="0"/>
              </a:rPr>
              <a:t>Leaders proposed the inclusion of all people living in France into various political parties. </a:t>
            </a:r>
          </a:p>
          <a:p>
            <a:pPr marL="514350" indent="0">
              <a:lnSpc>
                <a:spcPct val="200000"/>
              </a:lnSpc>
              <a:buFont typeface="Wingdings" pitchFamily="2" charset="2"/>
              <a:buChar char="Ø"/>
            </a:pPr>
            <a:r>
              <a:rPr lang="en-US" sz="2000" dirty="0" smtClean="0">
                <a:solidFill>
                  <a:schemeClr val="tx1"/>
                </a:solidFill>
                <a:latin typeface="Constantia" pitchFamily="18" charset="0"/>
              </a:rPr>
              <a:t>Financial support  training programs were offered to the Harkis families. </a:t>
            </a:r>
          </a:p>
          <a:p>
            <a:pPr marL="514350" indent="0">
              <a:lnSpc>
                <a:spcPct val="200000"/>
              </a:lnSpc>
              <a:buFont typeface="Wingdings" pitchFamily="2" charset="2"/>
              <a:buChar char="Ø"/>
            </a:pPr>
            <a:r>
              <a:rPr lang="en-US" sz="2000" dirty="0" smtClean="0">
                <a:solidFill>
                  <a:schemeClr val="tx1"/>
                </a:solidFill>
                <a:latin typeface="Constantia" pitchFamily="18" charset="0"/>
              </a:rPr>
              <a:t>Those who had been tortured and imprisonment were offered pension and medical services.</a:t>
            </a:r>
          </a:p>
          <a:p>
            <a:pPr marL="514350" indent="0">
              <a:lnSpc>
                <a:spcPct val="200000"/>
              </a:lnSpc>
              <a:buFont typeface="Wingdings" pitchFamily="2" charset="2"/>
              <a:buChar char="Ø"/>
            </a:pPr>
            <a:r>
              <a:rPr lang="en-US" sz="2000" dirty="0" smtClean="0">
                <a:solidFill>
                  <a:schemeClr val="tx1"/>
                </a:solidFill>
                <a:latin typeface="Constantia" pitchFamily="18" charset="0"/>
              </a:rPr>
              <a:t>Those in Algeria were accepted as citizens until 1963 when they were repatriated as French citizens.</a:t>
            </a:r>
          </a:p>
          <a:p>
            <a:pPr marL="514350" indent="0">
              <a:lnSpc>
                <a:spcPct val="200000"/>
              </a:lnSpc>
              <a:buNone/>
            </a:pPr>
            <a:endParaRPr lang="en-US" sz="2000" dirty="0" smtClean="0">
              <a:solidFill>
                <a:schemeClr val="tx1"/>
              </a:solidFill>
              <a:latin typeface="Constantia" pitchFamily="18" charset="0"/>
            </a:endParaRPr>
          </a:p>
          <a:p>
            <a:pPr marL="514350" indent="0">
              <a:lnSpc>
                <a:spcPct val="200000"/>
              </a:lnSpc>
              <a:buFont typeface="Wingdings" pitchFamily="2" charset="2"/>
              <a:buChar char="Ø"/>
            </a:pPr>
            <a:endParaRPr lang="en-US" sz="2000" dirty="0" smtClean="0">
              <a:solidFill>
                <a:schemeClr val="tx1"/>
              </a:solidFill>
              <a:latin typeface="Constantia" pitchFamily="18" charset="0"/>
            </a:endParaRPr>
          </a:p>
          <a:p>
            <a:pPr marL="514350" indent="0">
              <a:lnSpc>
                <a:spcPct val="200000"/>
              </a:lnSpc>
              <a:buNone/>
            </a:pPr>
            <a:endParaRPr lang="en-US" sz="2000" dirty="0" smtClean="0">
              <a:solidFill>
                <a:schemeClr val="tx1"/>
              </a:solidFill>
              <a:latin typeface="Constantia" pitchFamily="18" charset="0"/>
            </a:endParaRPr>
          </a:p>
          <a:p>
            <a:pPr marL="514350" indent="0">
              <a:lnSpc>
                <a:spcPct val="200000"/>
              </a:lnSpc>
              <a:buNone/>
            </a:pPr>
            <a:endParaRPr lang="en-US" sz="2000" dirty="0">
              <a:solidFill>
                <a:schemeClr val="tx1"/>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0" y="213360"/>
            <a:ext cx="6634480" cy="680720"/>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132080" y="1107440"/>
            <a:ext cx="11917680" cy="5608319"/>
          </a:xfrm>
        </p:spPr>
        <p:txBody>
          <a:bodyPr>
            <a:normAutofit/>
          </a:bodyPr>
          <a:lstStyle/>
          <a:p>
            <a:pPr>
              <a:lnSpc>
                <a:spcPct val="150000"/>
              </a:lnSpc>
              <a:buFont typeface="Wingdings" pitchFamily="2" charset="2"/>
              <a:buChar char="Ø"/>
            </a:pPr>
            <a:r>
              <a:rPr lang="en-US" sz="2000" dirty="0" smtClean="0">
                <a:latin typeface="Constantia" pitchFamily="18" charset="0"/>
              </a:rPr>
              <a:t>Enjelvin, G., &amp;Korac-Kakabadse, N. (2012). France and the Memories of “Others”: The Case of the Harkis. </a:t>
            </a:r>
            <a:r>
              <a:rPr lang="en-US" sz="2000" i="1" dirty="0" smtClean="0">
                <a:latin typeface="Constantia" pitchFamily="18" charset="0"/>
              </a:rPr>
              <a:t>History &amp; Memory</a:t>
            </a:r>
            <a:r>
              <a:rPr lang="en-US" sz="2000" dirty="0" smtClean="0">
                <a:latin typeface="Constantia" pitchFamily="18" charset="0"/>
              </a:rPr>
              <a:t>, </a:t>
            </a:r>
            <a:r>
              <a:rPr lang="en-US" sz="2000" i="1" dirty="0" smtClean="0">
                <a:latin typeface="Constantia" pitchFamily="18" charset="0"/>
              </a:rPr>
              <a:t>24</a:t>
            </a:r>
            <a:r>
              <a:rPr lang="en-US" sz="2000" dirty="0" smtClean="0">
                <a:latin typeface="Constantia" pitchFamily="18" charset="0"/>
              </a:rPr>
              <a:t>(1), 152-177.</a:t>
            </a:r>
            <a:endParaRPr lang="en-US" sz="20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2376</TotalTime>
  <Words>1791</Words>
  <Application>Microsoft Office PowerPoint</Application>
  <PresentationFormat>Custom</PresentationFormat>
  <Paragraphs>82</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Harkis in France Nawaf Alzahrani Institution: Herve Tchumkam  </vt:lpstr>
      <vt:lpstr>Introduction</vt:lpstr>
      <vt:lpstr>Why people joined Harkis </vt:lpstr>
      <vt:lpstr>Impacts of The Harkis Group</vt:lpstr>
      <vt:lpstr>Impacts of The Harkis Group Cont…</vt:lpstr>
      <vt:lpstr>Impacts of The Harkis Group Cont…</vt:lpstr>
      <vt:lpstr>Impacts of The Harkis Group Cont…</vt:lpstr>
      <vt:lpstr>Honoring the Harkis Auxiliary Groups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343</cp:revision>
  <dcterms:created xsi:type="dcterms:W3CDTF">2016-05-08T08:20:33Z</dcterms:created>
  <dcterms:modified xsi:type="dcterms:W3CDTF">2019-04-06T19:07:56Z</dcterms:modified>
</cp:coreProperties>
</file>